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FEB2"/>
    <a:srgbClr val="09FFE8"/>
    <a:srgbClr val="0CFC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74" d="100"/>
          <a:sy n="74" d="100"/>
        </p:scale>
        <p:origin x="28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8670E-94A6-47F7-A795-33C6215A211D}" type="doc">
      <dgm:prSet loTypeId="urn:microsoft.com/office/officeart/2009/3/layout/IncreasingArrowsProcess" loCatId="process" qsTypeId="urn:microsoft.com/office/officeart/2005/8/quickstyle/simple5" qsCatId="simple" csTypeId="urn:microsoft.com/office/officeart/2005/8/colors/colorful5" csCatId="colorful" phldr="1"/>
      <dgm:spPr/>
      <dgm:t>
        <a:bodyPr/>
        <a:lstStyle/>
        <a:p>
          <a:endParaRPr kumimoji="1" lang="ja-JP" altLang="en-US"/>
        </a:p>
      </dgm:t>
    </dgm:pt>
    <dgm:pt modelId="{85C2F074-47F5-4A2B-A26B-58F474E11A07}">
      <dgm:prSet phldrT="[テキスト]" custT="1"/>
      <dgm:spPr/>
      <dgm:t>
        <a:bodyPr/>
        <a:lstStyle/>
        <a:p>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第１部「農業</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×ICT</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を通じた地域経済の活性化や街づくりをめざして」</a:t>
          </a:r>
        </a:p>
      </dgm:t>
    </dgm:pt>
    <dgm:pt modelId="{86AC438D-B6F6-49A4-863A-5AAC694726BC}" type="parTrans" cxnId="{D1A05E7F-D5A2-4D47-81C7-972F54F411FF}">
      <dgm:prSet/>
      <dgm:spPr/>
      <dgm:t>
        <a:bodyPr/>
        <a:lstStyle/>
        <a:p>
          <a:endParaRPr kumimoji="1" lang="ja-JP" altLang="en-US"/>
        </a:p>
      </dgm:t>
    </dgm:pt>
    <dgm:pt modelId="{A8F39FC1-F0C0-4839-84D7-51BDF6F2EF6E}" type="sibTrans" cxnId="{D1A05E7F-D5A2-4D47-81C7-972F54F411FF}">
      <dgm:prSet/>
      <dgm:spPr/>
      <dgm:t>
        <a:bodyPr/>
        <a:lstStyle/>
        <a:p>
          <a:endParaRPr kumimoji="1" lang="ja-JP" altLang="en-US"/>
        </a:p>
      </dgm:t>
    </dgm:pt>
    <dgm:pt modelId="{AE88466E-F4C6-49A2-BB6C-03BBEC1DFE66}">
      <dgm:prSet phldrT="[テキスト]" custT="1"/>
      <dgm:spPr/>
      <dgm:t>
        <a:bodyPr/>
        <a:lstStyle/>
        <a:p>
          <a:r>
            <a:rPr kumimoji="1" lang="en-US" altLang="ja-JP" sz="1200" b="1" dirty="0">
              <a:latin typeface="BIZ UDPゴシック" panose="020B0400000000000000" pitchFamily="50" charset="-128"/>
              <a:ea typeface="BIZ UDPゴシック" panose="020B0400000000000000" pitchFamily="50" charset="-128"/>
            </a:rPr>
            <a:t>13</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30</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14</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15</a:t>
          </a:r>
        </a:p>
        <a:p>
          <a:r>
            <a:rPr kumimoji="1" lang="ja-JP" altLang="en-US" sz="800" dirty="0">
              <a:latin typeface="BIZ UDPゴシック" panose="020B0400000000000000" pitchFamily="50" charset="-128"/>
              <a:ea typeface="BIZ UDPゴシック" panose="020B0400000000000000" pitchFamily="50" charset="-128"/>
            </a:rPr>
            <a:t>株式会社</a:t>
          </a:r>
          <a:r>
            <a:rPr kumimoji="1" lang="en-US" altLang="ja-JP" sz="1200" dirty="0">
              <a:latin typeface="BIZ UDPゴシック" panose="020B0400000000000000" pitchFamily="50" charset="-128"/>
              <a:ea typeface="BIZ UDPゴシック" panose="020B0400000000000000" pitchFamily="50" charset="-128"/>
            </a:rPr>
            <a:t>NTT</a:t>
          </a:r>
          <a:r>
            <a:rPr kumimoji="1" lang="ja-JP" altLang="en-US" sz="1200" dirty="0">
              <a:latin typeface="BIZ UDPゴシック" panose="020B0400000000000000" pitchFamily="50" charset="-128"/>
              <a:ea typeface="BIZ UDPゴシック" panose="020B0400000000000000" pitchFamily="50" charset="-128"/>
            </a:rPr>
            <a:t>アグリテクノロジー</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取締役マーケティング本部長</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小林　弘高氏</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・「農業</a:t>
          </a:r>
          <a:r>
            <a:rPr kumimoji="1" lang="en-US" altLang="ja-JP" sz="1200" dirty="0">
              <a:latin typeface="BIZ UDPゴシック" panose="020B0400000000000000" pitchFamily="50" charset="-128"/>
              <a:ea typeface="BIZ UDPゴシック" panose="020B0400000000000000" pitchFamily="50" charset="-128"/>
            </a:rPr>
            <a:t>×ICT</a:t>
          </a:r>
          <a:r>
            <a:rPr kumimoji="1" lang="ja-JP" altLang="en-US" sz="1200" dirty="0">
              <a:latin typeface="BIZ UDPゴシック" panose="020B0400000000000000" pitchFamily="50" charset="-128"/>
              <a:ea typeface="BIZ UDPゴシック" panose="020B0400000000000000" pitchFamily="50" charset="-128"/>
            </a:rPr>
            <a:t>」の取組み</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・農業参入の経緯と狙い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・農業の苦労と課題</a:t>
          </a:r>
        </a:p>
      </dgm:t>
    </dgm:pt>
    <dgm:pt modelId="{D23FC10C-69DC-47D2-BE73-50AAC3CC6C29}" type="parTrans" cxnId="{CC63ADCF-D142-4050-92F5-B33106C307D0}">
      <dgm:prSet/>
      <dgm:spPr/>
      <dgm:t>
        <a:bodyPr/>
        <a:lstStyle/>
        <a:p>
          <a:endParaRPr kumimoji="1" lang="ja-JP" altLang="en-US"/>
        </a:p>
      </dgm:t>
    </dgm:pt>
    <dgm:pt modelId="{870EAB08-7C45-4658-BC65-17867DF8E502}" type="sibTrans" cxnId="{CC63ADCF-D142-4050-92F5-B33106C307D0}">
      <dgm:prSet/>
      <dgm:spPr/>
      <dgm:t>
        <a:bodyPr/>
        <a:lstStyle/>
        <a:p>
          <a:endParaRPr kumimoji="1" lang="ja-JP" altLang="en-US"/>
        </a:p>
      </dgm:t>
    </dgm:pt>
    <dgm:pt modelId="{28DA67C4-1110-4564-90E3-F22A0CB9FCCC}">
      <dgm:prSet phldrT="[テキスト]" custT="1"/>
      <dgm:spPr/>
      <dgm:t>
        <a:bodyPr/>
        <a:lstStyle/>
        <a:p>
          <a:r>
            <a:rPr kumimoji="1"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a:t>
          </a:r>
          <a:r>
            <a:rPr kumimoji="1" lang="en-US" altLang="ja-JP"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kumimoji="1"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部「埼玉県内の参入状況や事例紹介」</a:t>
          </a:r>
        </a:p>
      </dgm:t>
    </dgm:pt>
    <dgm:pt modelId="{588E9D30-4687-4DB6-8FCF-10479DEA132A}" type="parTrans" cxnId="{965FF372-FF2F-4F7B-AACA-986D66F3C3A0}">
      <dgm:prSet/>
      <dgm:spPr/>
      <dgm:t>
        <a:bodyPr/>
        <a:lstStyle/>
        <a:p>
          <a:endParaRPr kumimoji="1" lang="ja-JP" altLang="en-US"/>
        </a:p>
      </dgm:t>
    </dgm:pt>
    <dgm:pt modelId="{24024481-869D-4F32-834A-23CC2DC5C322}" type="sibTrans" cxnId="{965FF372-FF2F-4F7B-AACA-986D66F3C3A0}">
      <dgm:prSet/>
      <dgm:spPr/>
      <dgm:t>
        <a:bodyPr/>
        <a:lstStyle/>
        <a:p>
          <a:endParaRPr kumimoji="1" lang="ja-JP" altLang="en-US"/>
        </a:p>
      </dgm:t>
    </dgm:pt>
    <dgm:pt modelId="{71EB618B-07D9-49DD-AC3C-36188DF9A7E5}">
      <dgm:prSet phldrT="[テキスト]" custT="1"/>
      <dgm:spPr/>
      <dgm:t>
        <a:bodyPr/>
        <a:lstStyle/>
        <a:p>
          <a:r>
            <a:rPr kumimoji="1" lang="en-US" altLang="ja-JP" sz="1200" b="1" dirty="0">
              <a:latin typeface="BIZ UDPゴシック" panose="020B0400000000000000" pitchFamily="50" charset="-128"/>
              <a:ea typeface="BIZ UDPゴシック" panose="020B0400000000000000" pitchFamily="50" charset="-128"/>
            </a:rPr>
            <a:t>14</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20</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15</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05</a:t>
          </a:r>
        </a:p>
        <a:p>
          <a:r>
            <a:rPr kumimoji="1" lang="ja-JP" altLang="en-US" sz="1200" dirty="0">
              <a:latin typeface="BIZ UDPゴシック" panose="020B0400000000000000" pitchFamily="50" charset="-128"/>
              <a:ea typeface="BIZ UDPゴシック" panose="020B0400000000000000" pitchFamily="50" charset="-128"/>
            </a:rPr>
            <a:t>埼玉県農林部農業支援課</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主幹</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中村　祐一氏</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・県内の農業参入状況</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・参入事例紹介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・進め方や法令解説</a:t>
          </a:r>
        </a:p>
      </dgm:t>
    </dgm:pt>
    <dgm:pt modelId="{47D611D4-7D88-4446-BAC4-53B9332EF82E}" type="parTrans" cxnId="{A8CB1076-99F1-4105-A93D-45C62F97A2AD}">
      <dgm:prSet/>
      <dgm:spPr/>
      <dgm:t>
        <a:bodyPr/>
        <a:lstStyle/>
        <a:p>
          <a:endParaRPr kumimoji="1" lang="ja-JP" altLang="en-US"/>
        </a:p>
      </dgm:t>
    </dgm:pt>
    <dgm:pt modelId="{DDE627FD-E4E3-44D6-A3F6-1C702B324DEC}" type="sibTrans" cxnId="{A8CB1076-99F1-4105-A93D-45C62F97A2AD}">
      <dgm:prSet/>
      <dgm:spPr/>
      <dgm:t>
        <a:bodyPr/>
        <a:lstStyle/>
        <a:p>
          <a:endParaRPr kumimoji="1" lang="ja-JP" altLang="en-US"/>
        </a:p>
      </dgm:t>
    </dgm:pt>
    <dgm:pt modelId="{F5B9ADE4-1A6A-48A2-884E-14107E638C9D}">
      <dgm:prSet phldrT="[テキスト]" custT="1"/>
      <dgm:spPr/>
      <dgm:t>
        <a:bodyPr/>
        <a:lstStyle/>
        <a:p>
          <a:pPr algn="l"/>
          <a:r>
            <a:rPr kumimoji="1" lang="ja-JP" altLang="en-US" sz="12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第３部「農業参入と金融支援」</a:t>
          </a:r>
        </a:p>
      </dgm:t>
    </dgm:pt>
    <dgm:pt modelId="{D20D2256-6B20-4332-B345-BBC0CBE20235}" type="parTrans" cxnId="{563ADA65-99E8-4D08-992B-4D04D0846828}">
      <dgm:prSet/>
      <dgm:spPr/>
      <dgm:t>
        <a:bodyPr/>
        <a:lstStyle/>
        <a:p>
          <a:endParaRPr kumimoji="1" lang="ja-JP" altLang="en-US"/>
        </a:p>
      </dgm:t>
    </dgm:pt>
    <dgm:pt modelId="{1BAB394C-A488-4E17-B211-668E6CF674E4}" type="sibTrans" cxnId="{563ADA65-99E8-4D08-992B-4D04D0846828}">
      <dgm:prSet/>
      <dgm:spPr/>
      <dgm:t>
        <a:bodyPr/>
        <a:lstStyle/>
        <a:p>
          <a:endParaRPr kumimoji="1" lang="ja-JP" altLang="en-US"/>
        </a:p>
      </dgm:t>
    </dgm:pt>
    <dgm:pt modelId="{D0A92864-A6C5-4D4F-BF3B-9385E7781393}">
      <dgm:prSet phldrT="[テキスト]" custT="1"/>
      <dgm:spPr/>
      <dgm:t>
        <a:bodyPr/>
        <a:lstStyle/>
        <a:p>
          <a:r>
            <a:rPr kumimoji="1" lang="en-US" altLang="ja-JP"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kumimoji="1" lang="ja-JP" altLang="en-US"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10</a:t>
          </a:r>
          <a:r>
            <a:rPr kumimoji="1" lang="ja-JP" altLang="en-US"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kumimoji="1" lang="ja-JP" altLang="en-US"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55</a:t>
          </a:r>
        </a:p>
        <a:p>
          <a:r>
            <a:rPr kumimoji="1" lang="ja-JP" altLang="en-US" sz="800" dirty="0">
              <a:latin typeface="BIZ UDPゴシック" panose="020B0400000000000000" pitchFamily="50" charset="-128"/>
              <a:ea typeface="BIZ UDPゴシック" panose="020B0400000000000000" pitchFamily="50" charset="-128"/>
            </a:rPr>
            <a:t>株式会社</a:t>
          </a:r>
          <a:r>
            <a:rPr kumimoji="1" lang="ja-JP" altLang="en-US" sz="1200" dirty="0">
              <a:latin typeface="BIZ UDPゴシック" panose="020B0400000000000000" pitchFamily="50" charset="-128"/>
              <a:ea typeface="BIZ UDPゴシック" panose="020B0400000000000000" pitchFamily="50" charset="-128"/>
            </a:rPr>
            <a:t>埼玉りそな銀行</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法人部</a:t>
          </a:r>
          <a:r>
            <a:rPr kumimoji="1" lang="ja-JP" altLang="en-US" sz="1000" dirty="0">
              <a:latin typeface="BIZ UDPゴシック" panose="020B0400000000000000" pitchFamily="50" charset="-128"/>
              <a:ea typeface="BIZ UDPゴシック" panose="020B0400000000000000" pitchFamily="50" charset="-128"/>
            </a:rPr>
            <a:t>アグリソリューションデスク</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グループリーダー</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鈴木　洋介氏</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・農業を取り巻く環境</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・参入事例紹介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・農業参入のポイント</a:t>
          </a:r>
          <a:endParaRPr kumimoji="1" lang="en-US" altLang="ja-JP" sz="1200" dirty="0">
            <a:latin typeface="BIZ UDPゴシック" panose="020B0400000000000000" pitchFamily="50" charset="-128"/>
            <a:ea typeface="BIZ UDPゴシック" panose="020B0400000000000000" pitchFamily="50" charset="-128"/>
          </a:endParaRPr>
        </a:p>
        <a:p>
          <a:endParaRPr kumimoji="1" lang="ja-JP" altLang="en-US" sz="1600" dirty="0">
            <a:latin typeface="BIZ UDPゴシック" panose="020B0400000000000000" pitchFamily="50" charset="-128"/>
            <a:ea typeface="BIZ UDPゴシック" panose="020B0400000000000000" pitchFamily="50" charset="-128"/>
          </a:endParaRPr>
        </a:p>
      </dgm:t>
    </dgm:pt>
    <dgm:pt modelId="{7D2C6042-CD48-4737-B070-663637B5A74E}" type="parTrans" cxnId="{DB3E5596-D6E1-441E-BF1C-6188F4441A6A}">
      <dgm:prSet/>
      <dgm:spPr/>
      <dgm:t>
        <a:bodyPr/>
        <a:lstStyle/>
        <a:p>
          <a:endParaRPr kumimoji="1" lang="ja-JP" altLang="en-US"/>
        </a:p>
      </dgm:t>
    </dgm:pt>
    <dgm:pt modelId="{51B1E761-C9EB-496D-96D9-ADABB22B64B1}" type="sibTrans" cxnId="{DB3E5596-D6E1-441E-BF1C-6188F4441A6A}">
      <dgm:prSet/>
      <dgm:spPr/>
      <dgm:t>
        <a:bodyPr/>
        <a:lstStyle/>
        <a:p>
          <a:endParaRPr kumimoji="1" lang="ja-JP" altLang="en-US"/>
        </a:p>
      </dgm:t>
    </dgm:pt>
    <dgm:pt modelId="{6C8665AB-8E2B-4119-B16F-3A130E2CA5A4}" type="pres">
      <dgm:prSet presAssocID="{31A8670E-94A6-47F7-A795-33C6215A211D}" presName="Name0" presStyleCnt="0">
        <dgm:presLayoutVars>
          <dgm:chMax val="5"/>
          <dgm:chPref val="5"/>
          <dgm:dir/>
          <dgm:animLvl val="lvl"/>
        </dgm:presLayoutVars>
      </dgm:prSet>
      <dgm:spPr/>
    </dgm:pt>
    <dgm:pt modelId="{5B8674CE-1656-4492-83B7-B0AB548AFCEB}" type="pres">
      <dgm:prSet presAssocID="{85C2F074-47F5-4A2B-A26B-58F474E11A07}" presName="parentText1" presStyleLbl="node1" presStyleIdx="0" presStyleCnt="3" custLinFactNeighborX="190" custLinFactNeighborY="4531">
        <dgm:presLayoutVars>
          <dgm:chMax/>
          <dgm:chPref val="3"/>
          <dgm:bulletEnabled val="1"/>
        </dgm:presLayoutVars>
      </dgm:prSet>
      <dgm:spPr/>
    </dgm:pt>
    <dgm:pt modelId="{CD1D0D16-DAB5-4231-A9C7-76D20176102C}" type="pres">
      <dgm:prSet presAssocID="{85C2F074-47F5-4A2B-A26B-58F474E11A07}" presName="childText1" presStyleLbl="solidAlignAcc1" presStyleIdx="0" presStyleCnt="3">
        <dgm:presLayoutVars>
          <dgm:chMax val="0"/>
          <dgm:chPref val="0"/>
          <dgm:bulletEnabled val="1"/>
        </dgm:presLayoutVars>
      </dgm:prSet>
      <dgm:spPr/>
    </dgm:pt>
    <dgm:pt modelId="{D1DE43FC-6FB1-4C71-A0D9-9463EBB08A89}" type="pres">
      <dgm:prSet presAssocID="{28DA67C4-1110-4564-90E3-F22A0CB9FCCC}" presName="parentText2" presStyleLbl="node1" presStyleIdx="1" presStyleCnt="3" custLinFactNeighborX="1750" custLinFactNeighborY="2834">
        <dgm:presLayoutVars>
          <dgm:chMax/>
          <dgm:chPref val="3"/>
          <dgm:bulletEnabled val="1"/>
        </dgm:presLayoutVars>
      </dgm:prSet>
      <dgm:spPr/>
    </dgm:pt>
    <dgm:pt modelId="{4AAA64E5-D6B2-405B-A7F1-39F2FD3F2142}" type="pres">
      <dgm:prSet presAssocID="{28DA67C4-1110-4564-90E3-F22A0CB9FCCC}" presName="childText2" presStyleLbl="solidAlignAcc1" presStyleIdx="1" presStyleCnt="3" custScaleY="96782">
        <dgm:presLayoutVars>
          <dgm:chMax val="0"/>
          <dgm:chPref val="0"/>
          <dgm:bulletEnabled val="1"/>
        </dgm:presLayoutVars>
      </dgm:prSet>
      <dgm:spPr/>
    </dgm:pt>
    <dgm:pt modelId="{8C7C21F8-F2E6-4EB1-A1F2-DA209AD4B77F}" type="pres">
      <dgm:prSet presAssocID="{F5B9ADE4-1A6A-48A2-884E-14107E638C9D}" presName="parentText3" presStyleLbl="node1" presStyleIdx="2" presStyleCnt="3" custScaleY="82367" custLinFactNeighborX="-2186" custLinFactNeighborY="7482">
        <dgm:presLayoutVars>
          <dgm:chMax/>
          <dgm:chPref val="3"/>
          <dgm:bulletEnabled val="1"/>
        </dgm:presLayoutVars>
      </dgm:prSet>
      <dgm:spPr/>
    </dgm:pt>
    <dgm:pt modelId="{3450B31B-1CF9-46FF-97BA-FB0B3724D366}" type="pres">
      <dgm:prSet presAssocID="{F5B9ADE4-1A6A-48A2-884E-14107E638C9D}" presName="childText3" presStyleLbl="solidAlignAcc1" presStyleIdx="2" presStyleCnt="3" custScaleY="114678" custLinFactNeighborX="-2798" custLinFactNeighborY="6387">
        <dgm:presLayoutVars>
          <dgm:chMax val="0"/>
          <dgm:chPref val="0"/>
          <dgm:bulletEnabled val="1"/>
        </dgm:presLayoutVars>
      </dgm:prSet>
      <dgm:spPr/>
    </dgm:pt>
  </dgm:ptLst>
  <dgm:cxnLst>
    <dgm:cxn modelId="{F425A303-293D-456E-8157-0C62E1267574}" type="presOf" srcId="{AE88466E-F4C6-49A2-BB6C-03BBEC1DFE66}" destId="{CD1D0D16-DAB5-4231-A9C7-76D20176102C}" srcOrd="0" destOrd="0" presId="urn:microsoft.com/office/officeart/2009/3/layout/IncreasingArrowsProcess"/>
    <dgm:cxn modelId="{CDA93E09-1974-4505-B746-848E7C1F745A}" type="presOf" srcId="{85C2F074-47F5-4A2B-A26B-58F474E11A07}" destId="{5B8674CE-1656-4492-83B7-B0AB548AFCEB}" srcOrd="0" destOrd="0" presId="urn:microsoft.com/office/officeart/2009/3/layout/IncreasingArrowsProcess"/>
    <dgm:cxn modelId="{8ECC7F0B-747D-4730-9B11-97504D63C287}" type="presOf" srcId="{D0A92864-A6C5-4D4F-BF3B-9385E7781393}" destId="{3450B31B-1CF9-46FF-97BA-FB0B3724D366}" srcOrd="0" destOrd="0" presId="urn:microsoft.com/office/officeart/2009/3/layout/IncreasingArrowsProcess"/>
    <dgm:cxn modelId="{3118722D-1636-497A-9DAF-90C71E6E77C7}" type="presOf" srcId="{71EB618B-07D9-49DD-AC3C-36188DF9A7E5}" destId="{4AAA64E5-D6B2-405B-A7F1-39F2FD3F2142}" srcOrd="0" destOrd="0" presId="urn:microsoft.com/office/officeart/2009/3/layout/IncreasingArrowsProcess"/>
    <dgm:cxn modelId="{563ADA65-99E8-4D08-992B-4D04D0846828}" srcId="{31A8670E-94A6-47F7-A795-33C6215A211D}" destId="{F5B9ADE4-1A6A-48A2-884E-14107E638C9D}" srcOrd="2" destOrd="0" parTransId="{D20D2256-6B20-4332-B345-BBC0CBE20235}" sibTransId="{1BAB394C-A488-4E17-B211-668E6CF674E4}"/>
    <dgm:cxn modelId="{965FF372-FF2F-4F7B-AACA-986D66F3C3A0}" srcId="{31A8670E-94A6-47F7-A795-33C6215A211D}" destId="{28DA67C4-1110-4564-90E3-F22A0CB9FCCC}" srcOrd="1" destOrd="0" parTransId="{588E9D30-4687-4DB6-8FCF-10479DEA132A}" sibTransId="{24024481-869D-4F32-834A-23CC2DC5C322}"/>
    <dgm:cxn modelId="{A8CB1076-99F1-4105-A93D-45C62F97A2AD}" srcId="{28DA67C4-1110-4564-90E3-F22A0CB9FCCC}" destId="{71EB618B-07D9-49DD-AC3C-36188DF9A7E5}" srcOrd="0" destOrd="0" parTransId="{47D611D4-7D88-4446-BAC4-53B9332EF82E}" sibTransId="{DDE627FD-E4E3-44D6-A3F6-1C702B324DEC}"/>
    <dgm:cxn modelId="{D1A05E7F-D5A2-4D47-81C7-972F54F411FF}" srcId="{31A8670E-94A6-47F7-A795-33C6215A211D}" destId="{85C2F074-47F5-4A2B-A26B-58F474E11A07}" srcOrd="0" destOrd="0" parTransId="{86AC438D-B6F6-49A4-863A-5AAC694726BC}" sibTransId="{A8F39FC1-F0C0-4839-84D7-51BDF6F2EF6E}"/>
    <dgm:cxn modelId="{DB3E5596-D6E1-441E-BF1C-6188F4441A6A}" srcId="{F5B9ADE4-1A6A-48A2-884E-14107E638C9D}" destId="{D0A92864-A6C5-4D4F-BF3B-9385E7781393}" srcOrd="0" destOrd="0" parTransId="{7D2C6042-CD48-4737-B070-663637B5A74E}" sibTransId="{51B1E761-C9EB-496D-96D9-ADABB22B64B1}"/>
    <dgm:cxn modelId="{1ECDDBCD-1B20-43D0-BD7F-FF1B91D28ED8}" type="presOf" srcId="{31A8670E-94A6-47F7-A795-33C6215A211D}" destId="{6C8665AB-8E2B-4119-B16F-3A130E2CA5A4}" srcOrd="0" destOrd="0" presId="urn:microsoft.com/office/officeart/2009/3/layout/IncreasingArrowsProcess"/>
    <dgm:cxn modelId="{CC63ADCF-D142-4050-92F5-B33106C307D0}" srcId="{85C2F074-47F5-4A2B-A26B-58F474E11A07}" destId="{AE88466E-F4C6-49A2-BB6C-03BBEC1DFE66}" srcOrd="0" destOrd="0" parTransId="{D23FC10C-69DC-47D2-BE73-50AAC3CC6C29}" sibTransId="{870EAB08-7C45-4658-BC65-17867DF8E502}"/>
    <dgm:cxn modelId="{946E52D1-D266-45AD-9F8B-FFC0343F717A}" type="presOf" srcId="{F5B9ADE4-1A6A-48A2-884E-14107E638C9D}" destId="{8C7C21F8-F2E6-4EB1-A1F2-DA209AD4B77F}" srcOrd="0" destOrd="0" presId="urn:microsoft.com/office/officeart/2009/3/layout/IncreasingArrowsProcess"/>
    <dgm:cxn modelId="{0E5B43F1-858A-4C6E-8B76-5EE4E9435F22}" type="presOf" srcId="{28DA67C4-1110-4564-90E3-F22A0CB9FCCC}" destId="{D1DE43FC-6FB1-4C71-A0D9-9463EBB08A89}" srcOrd="0" destOrd="0" presId="urn:microsoft.com/office/officeart/2009/3/layout/IncreasingArrowsProcess"/>
    <dgm:cxn modelId="{4FEC5019-EFDD-4BEF-9790-802F97E75D2B}" type="presParOf" srcId="{6C8665AB-8E2B-4119-B16F-3A130E2CA5A4}" destId="{5B8674CE-1656-4492-83B7-B0AB548AFCEB}" srcOrd="0" destOrd="0" presId="urn:microsoft.com/office/officeart/2009/3/layout/IncreasingArrowsProcess"/>
    <dgm:cxn modelId="{5EF2F4B8-6C36-40CF-A1FB-3F29166D5788}" type="presParOf" srcId="{6C8665AB-8E2B-4119-B16F-3A130E2CA5A4}" destId="{CD1D0D16-DAB5-4231-A9C7-76D20176102C}" srcOrd="1" destOrd="0" presId="urn:microsoft.com/office/officeart/2009/3/layout/IncreasingArrowsProcess"/>
    <dgm:cxn modelId="{E0C5E0C6-DDD0-4D6A-B536-BDE4C217CDE3}" type="presParOf" srcId="{6C8665AB-8E2B-4119-B16F-3A130E2CA5A4}" destId="{D1DE43FC-6FB1-4C71-A0D9-9463EBB08A89}" srcOrd="2" destOrd="0" presId="urn:microsoft.com/office/officeart/2009/3/layout/IncreasingArrowsProcess"/>
    <dgm:cxn modelId="{1BD333E7-0C82-46F8-9C5C-603FF5CC71FB}" type="presParOf" srcId="{6C8665AB-8E2B-4119-B16F-3A130E2CA5A4}" destId="{4AAA64E5-D6B2-405B-A7F1-39F2FD3F2142}" srcOrd="3" destOrd="0" presId="urn:microsoft.com/office/officeart/2009/3/layout/IncreasingArrowsProcess"/>
    <dgm:cxn modelId="{7BB3F572-A2D4-4594-AE7A-80286BD352F3}" type="presParOf" srcId="{6C8665AB-8E2B-4119-B16F-3A130E2CA5A4}" destId="{8C7C21F8-F2E6-4EB1-A1F2-DA209AD4B77F}" srcOrd="4" destOrd="0" presId="urn:microsoft.com/office/officeart/2009/3/layout/IncreasingArrowsProcess"/>
    <dgm:cxn modelId="{C3D85A43-845B-44A5-8010-EA0E64383FBD}" type="presParOf" srcId="{6C8665AB-8E2B-4119-B16F-3A130E2CA5A4}" destId="{3450B31B-1CF9-46FF-97BA-FB0B3724D36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674CE-1656-4492-83B7-B0AB548AFCEB}">
      <dsp:nvSpPr>
        <dsp:cNvPr id="0" name=""/>
        <dsp:cNvSpPr/>
      </dsp:nvSpPr>
      <dsp:spPr>
        <a:xfrm>
          <a:off x="32882" y="215219"/>
          <a:ext cx="6850464" cy="997688"/>
        </a:xfrm>
        <a:prstGeom prst="rightArrow">
          <a:avLst>
            <a:gd name="adj1" fmla="val 5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254000" bIns="158383"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第１部「農業</a:t>
          </a:r>
          <a:r>
            <a:rPr kumimoji="1" lang="en-US" altLang="ja-JP" sz="1200" b="1" kern="120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×ICT</a:t>
          </a:r>
          <a:r>
            <a:rPr kumimoji="1" lang="ja-JP" altLang="en-US" sz="1200" b="1" kern="120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を通じた地域経済の活性化や街づくりをめざして」</a:t>
          </a:r>
        </a:p>
      </dsp:txBody>
      <dsp:txXfrm>
        <a:off x="32882" y="464641"/>
        <a:ext cx="6601042" cy="498844"/>
      </dsp:txXfrm>
    </dsp:sp>
    <dsp:sp modelId="{CD1D0D16-DAB5-4231-A9C7-76D20176102C}">
      <dsp:nvSpPr>
        <dsp:cNvPr id="0" name=""/>
        <dsp:cNvSpPr/>
      </dsp:nvSpPr>
      <dsp:spPr>
        <a:xfrm>
          <a:off x="19866" y="939375"/>
          <a:ext cx="2109943" cy="1921915"/>
        </a:xfrm>
        <a:prstGeom prst="re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kumimoji="1" lang="en-US" altLang="ja-JP" sz="1200" b="1" kern="1200" dirty="0">
              <a:latin typeface="BIZ UDPゴシック" panose="020B0400000000000000" pitchFamily="50" charset="-128"/>
              <a:ea typeface="BIZ UDPゴシック" panose="020B0400000000000000" pitchFamily="50" charset="-128"/>
            </a:rPr>
            <a:t>13</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30</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14</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15</a:t>
          </a:r>
        </a:p>
        <a:p>
          <a:pPr marL="0" lvl="0" indent="0" algn="l" defTabSz="533400">
            <a:lnSpc>
              <a:spcPct val="90000"/>
            </a:lnSpc>
            <a:spcBef>
              <a:spcPct val="0"/>
            </a:spcBef>
            <a:spcAft>
              <a:spcPct val="35000"/>
            </a:spcAft>
            <a:buNone/>
          </a:pPr>
          <a:r>
            <a:rPr kumimoji="1" lang="ja-JP" altLang="en-US" sz="800" kern="1200" dirty="0">
              <a:latin typeface="BIZ UDPゴシック" panose="020B0400000000000000" pitchFamily="50" charset="-128"/>
              <a:ea typeface="BIZ UDPゴシック" panose="020B0400000000000000" pitchFamily="50" charset="-128"/>
            </a:rPr>
            <a:t>株式会社</a:t>
          </a:r>
          <a:r>
            <a:rPr kumimoji="1" lang="en-US" altLang="ja-JP" sz="1200" kern="1200" dirty="0">
              <a:latin typeface="BIZ UDPゴシック" panose="020B0400000000000000" pitchFamily="50" charset="-128"/>
              <a:ea typeface="BIZ UDPゴシック" panose="020B0400000000000000" pitchFamily="50" charset="-128"/>
            </a:rPr>
            <a:t>NTT</a:t>
          </a:r>
          <a:r>
            <a:rPr kumimoji="1" lang="ja-JP" altLang="en-US" sz="1200" kern="1200" dirty="0">
              <a:latin typeface="BIZ UDPゴシック" panose="020B0400000000000000" pitchFamily="50" charset="-128"/>
              <a:ea typeface="BIZ UDPゴシック" panose="020B0400000000000000" pitchFamily="50" charset="-128"/>
            </a:rPr>
            <a:t>アグリテクノロジー</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取締役マーケティング本部長</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　小林　弘高氏</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・「農業</a:t>
          </a:r>
          <a:r>
            <a:rPr kumimoji="1" lang="en-US" altLang="ja-JP" sz="1200" kern="1200" dirty="0">
              <a:latin typeface="BIZ UDPゴシック" panose="020B0400000000000000" pitchFamily="50" charset="-128"/>
              <a:ea typeface="BIZ UDPゴシック" panose="020B0400000000000000" pitchFamily="50" charset="-128"/>
            </a:rPr>
            <a:t>×ICT</a:t>
          </a:r>
          <a:r>
            <a:rPr kumimoji="1" lang="ja-JP" altLang="en-US" sz="1200" kern="1200" dirty="0">
              <a:latin typeface="BIZ UDPゴシック" panose="020B0400000000000000" pitchFamily="50" charset="-128"/>
              <a:ea typeface="BIZ UDPゴシック" panose="020B0400000000000000" pitchFamily="50" charset="-128"/>
            </a:rPr>
            <a:t>」の取組み</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・農業参入の経緯と狙い</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・農業の苦労と課題</a:t>
          </a:r>
        </a:p>
      </dsp:txBody>
      <dsp:txXfrm>
        <a:off x="19866" y="939375"/>
        <a:ext cx="2109943" cy="1921915"/>
      </dsp:txXfrm>
    </dsp:sp>
    <dsp:sp modelId="{D1DE43FC-6FB1-4C71-A0D9-9463EBB08A89}">
      <dsp:nvSpPr>
        <dsp:cNvPr id="0" name=""/>
        <dsp:cNvSpPr/>
      </dsp:nvSpPr>
      <dsp:spPr>
        <a:xfrm>
          <a:off x="2149675" y="530851"/>
          <a:ext cx="4740521" cy="997688"/>
        </a:xfrm>
        <a:prstGeom prst="rightArrow">
          <a:avLst>
            <a:gd name="adj1" fmla="val 50000"/>
            <a:gd name="adj2" fmla="val 50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254000" bIns="158383"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a:t>
          </a:r>
          <a:r>
            <a:rPr kumimoji="1" lang="en-US" altLang="ja-JP" sz="12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kumimoji="1" lang="ja-JP" altLang="en-US" sz="12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部「埼玉県内の参入状況や事例紹介」</a:t>
          </a:r>
        </a:p>
      </dsp:txBody>
      <dsp:txXfrm>
        <a:off x="2149675" y="780273"/>
        <a:ext cx="4491099" cy="498844"/>
      </dsp:txXfrm>
    </dsp:sp>
    <dsp:sp modelId="{4AAA64E5-D6B2-405B-A7F1-39F2FD3F2142}">
      <dsp:nvSpPr>
        <dsp:cNvPr id="0" name=""/>
        <dsp:cNvSpPr/>
      </dsp:nvSpPr>
      <dsp:spPr>
        <a:xfrm>
          <a:off x="2129809" y="1302862"/>
          <a:ext cx="2109943" cy="1860068"/>
        </a:xfrm>
        <a:prstGeom prst="rect">
          <a:avLst/>
        </a:prstGeom>
        <a:solidFill>
          <a:schemeClr val="lt1">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kumimoji="1" lang="en-US" altLang="ja-JP" sz="1200" b="1" kern="1200" dirty="0">
              <a:latin typeface="BIZ UDPゴシック" panose="020B0400000000000000" pitchFamily="50" charset="-128"/>
              <a:ea typeface="BIZ UDPゴシック" panose="020B0400000000000000" pitchFamily="50" charset="-128"/>
            </a:rPr>
            <a:t>14</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20</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15</a:t>
          </a:r>
          <a:r>
            <a:rPr kumimoji="1" lang="ja-JP" altLang="en-US" sz="1200" b="1" kern="1200" dirty="0">
              <a:latin typeface="BIZ UDPゴシック" panose="020B0400000000000000" pitchFamily="50" charset="-128"/>
              <a:ea typeface="BIZ UDPゴシック" panose="020B0400000000000000" pitchFamily="50" charset="-128"/>
            </a:rPr>
            <a:t>：</a:t>
          </a:r>
          <a:r>
            <a:rPr kumimoji="1" lang="en-US" altLang="ja-JP" sz="1200" b="1" kern="1200" dirty="0">
              <a:latin typeface="BIZ UDPゴシック" panose="020B0400000000000000" pitchFamily="50" charset="-128"/>
              <a:ea typeface="BIZ UDPゴシック" panose="020B0400000000000000" pitchFamily="50" charset="-128"/>
            </a:rPr>
            <a:t>05</a:t>
          </a: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埼玉県農林部農業支援課</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主幹</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　中村　祐一氏</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・県内の農業参入状況</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・参入事例紹介</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・進め方や法令解説</a:t>
          </a:r>
        </a:p>
      </dsp:txBody>
      <dsp:txXfrm>
        <a:off x="2129809" y="1302862"/>
        <a:ext cx="2109943" cy="1860068"/>
      </dsp:txXfrm>
    </dsp:sp>
    <dsp:sp modelId="{8C7C21F8-F2E6-4EB1-A1F2-DA209AD4B77F}">
      <dsp:nvSpPr>
        <dsp:cNvPr id="0" name=""/>
        <dsp:cNvSpPr/>
      </dsp:nvSpPr>
      <dsp:spPr>
        <a:xfrm>
          <a:off x="4182247" y="997747"/>
          <a:ext cx="2630578" cy="821766"/>
        </a:xfrm>
        <a:prstGeom prst="rightArrow">
          <a:avLst>
            <a:gd name="adj1" fmla="val 50000"/>
            <a:gd name="adj2" fmla="val 5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254000" bIns="158383"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第３部「農業参入と金融支援」</a:t>
          </a:r>
        </a:p>
      </dsp:txBody>
      <dsp:txXfrm>
        <a:off x="4182247" y="1203189"/>
        <a:ext cx="2425137" cy="410883"/>
      </dsp:txXfrm>
    </dsp:sp>
    <dsp:sp modelId="{3450B31B-1CF9-46FF-97BA-FB0B3724D366}">
      <dsp:nvSpPr>
        <dsp:cNvPr id="0" name=""/>
        <dsp:cNvSpPr/>
      </dsp:nvSpPr>
      <dsp:spPr>
        <a:xfrm>
          <a:off x="4180716" y="1586472"/>
          <a:ext cx="2109943" cy="2171758"/>
        </a:xfrm>
        <a:prstGeom prst="rect">
          <a:avLst/>
        </a:prstGeom>
        <a:solidFill>
          <a:schemeClr val="lt1">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kumimoji="1" lang="en-US" altLang="ja-JP"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kumimoji="1" lang="ja-JP" altLang="en-US"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10</a:t>
          </a:r>
          <a:r>
            <a:rPr kumimoji="1" lang="ja-JP" altLang="en-US"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kumimoji="1" lang="ja-JP" altLang="en-US"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en-US" altLang="ja-JP" sz="1200" b="1" i="0" u="none"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55</a:t>
          </a:r>
        </a:p>
        <a:p>
          <a:pPr marL="0" lvl="0" indent="0" algn="l" defTabSz="533400">
            <a:lnSpc>
              <a:spcPct val="90000"/>
            </a:lnSpc>
            <a:spcBef>
              <a:spcPct val="0"/>
            </a:spcBef>
            <a:spcAft>
              <a:spcPct val="35000"/>
            </a:spcAft>
            <a:buNone/>
          </a:pPr>
          <a:r>
            <a:rPr kumimoji="1" lang="ja-JP" altLang="en-US" sz="800" kern="1200" dirty="0">
              <a:latin typeface="BIZ UDPゴシック" panose="020B0400000000000000" pitchFamily="50" charset="-128"/>
              <a:ea typeface="BIZ UDPゴシック" panose="020B0400000000000000" pitchFamily="50" charset="-128"/>
            </a:rPr>
            <a:t>株式会社</a:t>
          </a:r>
          <a:r>
            <a:rPr kumimoji="1" lang="ja-JP" altLang="en-US" sz="1200" kern="1200" dirty="0">
              <a:latin typeface="BIZ UDPゴシック" panose="020B0400000000000000" pitchFamily="50" charset="-128"/>
              <a:ea typeface="BIZ UDPゴシック" panose="020B0400000000000000" pitchFamily="50" charset="-128"/>
            </a:rPr>
            <a:t>埼玉りそな銀行</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法人部</a:t>
          </a:r>
          <a:r>
            <a:rPr kumimoji="1" lang="ja-JP" altLang="en-US" sz="1000" kern="1200" dirty="0">
              <a:latin typeface="BIZ UDPゴシック" panose="020B0400000000000000" pitchFamily="50" charset="-128"/>
              <a:ea typeface="BIZ UDPゴシック" panose="020B0400000000000000" pitchFamily="50" charset="-128"/>
            </a:rPr>
            <a:t>アグリソリューションデスク</a:t>
          </a:r>
          <a:endParaRPr kumimoji="1" lang="en-US" altLang="ja-JP" sz="10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グループリーダー</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　鈴木　洋介氏</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・農業を取り巻く環境</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・参入事例紹介</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・農業参入のポイント</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533400">
            <a:lnSpc>
              <a:spcPct val="90000"/>
            </a:lnSpc>
            <a:spcBef>
              <a:spcPct val="0"/>
            </a:spcBef>
            <a:spcAft>
              <a:spcPct val="35000"/>
            </a:spcAft>
            <a:buNone/>
          </a:pPr>
          <a:endParaRPr kumimoji="1" lang="ja-JP" altLang="en-US" sz="1600" kern="1200" dirty="0">
            <a:latin typeface="BIZ UDPゴシック" panose="020B0400000000000000" pitchFamily="50" charset="-128"/>
            <a:ea typeface="BIZ UDPゴシック" panose="020B0400000000000000" pitchFamily="50" charset="-128"/>
          </a:endParaRPr>
        </a:p>
      </dsp:txBody>
      <dsp:txXfrm>
        <a:off x="4180716" y="1586472"/>
        <a:ext cx="2109943" cy="217175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8134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34475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1164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9436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4313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89157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464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58442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4605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5452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68189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06108F4-07EC-473A-BB8F-735F2A6E4040}" type="datetimeFigureOut">
              <a:rPr kumimoji="1" lang="ja-JP" altLang="en-US" smtClean="0"/>
              <a:t>2024/10/21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8058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69EEC52-68E3-EABB-D7DF-BC150373F1B6}"/>
              </a:ext>
            </a:extLst>
          </p:cNvPr>
          <p:cNvSpPr/>
          <p:nvPr/>
        </p:nvSpPr>
        <p:spPr>
          <a:xfrm>
            <a:off x="5074280" y="528035"/>
            <a:ext cx="2421227" cy="28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5BC8E2C8-F33B-DDA1-0890-224063B84F12}"/>
              </a:ext>
            </a:extLst>
          </p:cNvPr>
          <p:cNvSpPr/>
          <p:nvPr/>
        </p:nvSpPr>
        <p:spPr>
          <a:xfrm>
            <a:off x="347729" y="346285"/>
            <a:ext cx="6890197" cy="1416676"/>
          </a:xfrm>
          <a:prstGeom prst="rect">
            <a:avLst/>
          </a:prstGeom>
          <a:solidFill>
            <a:schemeClr val="accent6"/>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2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第８回特別セミナー</a:t>
            </a:r>
            <a:endParaRPr kumimoji="1" lang="en-US" altLang="ja-JP" sz="2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3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企業による農業参入セミナー</a:t>
            </a:r>
            <a:endParaRPr kumimoji="1" lang="en-US" altLang="ja-JP" sz="3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endParaRPr kumimoji="1" lang="en-US" altLang="ja-JP" sz="600"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≪事業者、行政、金融の３者コラボ企画≫</a:t>
            </a:r>
          </a:p>
        </p:txBody>
      </p:sp>
      <p:graphicFrame>
        <p:nvGraphicFramePr>
          <p:cNvPr id="8" name="図表 7">
            <a:extLst>
              <a:ext uri="{FF2B5EF4-FFF2-40B4-BE49-F238E27FC236}">
                <a16:creationId xmlns:a16="http://schemas.microsoft.com/office/drawing/2014/main" id="{CEE65C85-D686-48EA-1976-4E29C714E618}"/>
              </a:ext>
            </a:extLst>
          </p:cNvPr>
          <p:cNvGraphicFramePr/>
          <p:nvPr>
            <p:extLst>
              <p:ext uri="{D42A27DB-BD31-4B8C-83A1-F6EECF244321}">
                <p14:modId xmlns:p14="http://schemas.microsoft.com/office/powerpoint/2010/main" val="1500453639"/>
              </p:ext>
            </p:extLst>
          </p:nvPr>
        </p:nvGraphicFramePr>
        <p:xfrm>
          <a:off x="356174" y="2857445"/>
          <a:ext cx="6890197" cy="3807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正方形/長方形 8">
            <a:extLst>
              <a:ext uri="{FF2B5EF4-FFF2-40B4-BE49-F238E27FC236}">
                <a16:creationId xmlns:a16="http://schemas.microsoft.com/office/drawing/2014/main" id="{39188FEA-BFC8-7844-C26C-E6DC39A4C84A}"/>
              </a:ext>
            </a:extLst>
          </p:cNvPr>
          <p:cNvSpPr/>
          <p:nvPr/>
        </p:nvSpPr>
        <p:spPr>
          <a:xfrm>
            <a:off x="513008" y="1864892"/>
            <a:ext cx="4111893" cy="1161643"/>
          </a:xfrm>
          <a:prstGeom prst="rect">
            <a:avLst/>
          </a:prstGeom>
          <a:noFill/>
          <a:ln w="28575">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p>
        </p:txBody>
      </p:sp>
      <p:sp>
        <p:nvSpPr>
          <p:cNvPr id="11" name="正方形/長方形 10">
            <a:extLst>
              <a:ext uri="{FF2B5EF4-FFF2-40B4-BE49-F238E27FC236}">
                <a16:creationId xmlns:a16="http://schemas.microsoft.com/office/drawing/2014/main" id="{8A2D78CE-D323-8C88-158E-EC62E769C1FC}"/>
              </a:ext>
            </a:extLst>
          </p:cNvPr>
          <p:cNvSpPr/>
          <p:nvPr/>
        </p:nvSpPr>
        <p:spPr>
          <a:xfrm>
            <a:off x="313304" y="6735702"/>
            <a:ext cx="4889761" cy="1751475"/>
          </a:xfrm>
          <a:prstGeom prst="rect">
            <a:avLst/>
          </a:prstGeom>
          <a:noFill/>
          <a:ln w="76200" cmpd="thickThin">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000" dirty="0">
                <a:solidFill>
                  <a:schemeClr val="tx1"/>
                </a:solidFill>
                <a:latin typeface="BIZ UDPゴシック" panose="020B0400000000000000" pitchFamily="50" charset="-128"/>
                <a:ea typeface="BIZ UDPゴシック" panose="020B0400000000000000" pitchFamily="50" charset="-128"/>
              </a:rPr>
              <a:t>日本の農業は後継者不足から耕作放棄地や休耕田が増加しています。その一方で世界情勢の不安定化などから、食料は輸入に頼らず自給率向上を余儀なくされています。また、企業においても本業のみならず、地域貢献や障害者雇用を求められています。本セミナーにおいては、事業法人のための農業参入に関する事例、手法、手続き、情報の集めかたや資金調達について、事業者、行政、金融の３者から一度に学ぶことができる、またとない機会です。奮ってのご参加をお待ちしておりま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pic>
        <p:nvPicPr>
          <p:cNvPr id="3" name="図 2">
            <a:extLst>
              <a:ext uri="{FF2B5EF4-FFF2-40B4-BE49-F238E27FC236}">
                <a16:creationId xmlns:a16="http://schemas.microsoft.com/office/drawing/2014/main" id="{51E780D0-FB7D-0311-6848-2390197C4E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74280" y="377568"/>
            <a:ext cx="2137664" cy="371147"/>
          </a:xfrm>
          <a:prstGeom prst="rect">
            <a:avLst/>
          </a:prstGeom>
        </p:spPr>
      </p:pic>
      <p:sp>
        <p:nvSpPr>
          <p:cNvPr id="4" name="テキスト ボックス 3">
            <a:extLst>
              <a:ext uri="{FF2B5EF4-FFF2-40B4-BE49-F238E27FC236}">
                <a16:creationId xmlns:a16="http://schemas.microsoft.com/office/drawing/2014/main" id="{BFE561DF-08FC-7F95-7AD4-FEA8A95C4EC9}"/>
              </a:ext>
            </a:extLst>
          </p:cNvPr>
          <p:cNvSpPr txBox="1"/>
          <p:nvPr/>
        </p:nvSpPr>
        <p:spPr>
          <a:xfrm>
            <a:off x="622455" y="1939850"/>
            <a:ext cx="3892998" cy="995978"/>
          </a:xfrm>
          <a:prstGeom prst="rect">
            <a:avLst/>
          </a:prstGeom>
          <a:noFill/>
        </p:spPr>
        <p:txBody>
          <a:bodyPr wrap="square">
            <a:spAutoFit/>
          </a:bodyPr>
          <a:lstStyle/>
          <a:p>
            <a:pPr>
              <a:lnSpc>
                <a:spcPts val="1800"/>
              </a:lnSpc>
            </a:pP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日時：</a:t>
            </a:r>
            <a:r>
              <a:rPr kumimoji="1" lang="en-US" altLang="ja-JP" sz="1050" dirty="0">
                <a:solidFill>
                  <a:schemeClr val="tx1"/>
                </a:solidFill>
                <a:latin typeface="BIZ UDPゴシック" panose="020B0400000000000000" pitchFamily="50" charset="-128"/>
                <a:ea typeface="BIZ UDPゴシック" panose="020B0400000000000000" pitchFamily="50" charset="-128"/>
              </a:rPr>
              <a:t>2025</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a:t>
            </a:r>
            <a:r>
              <a:rPr kumimoji="1" lang="en-US" altLang="ja-JP" sz="1400" dirty="0">
                <a:solidFill>
                  <a:schemeClr val="tx1"/>
                </a:solidFill>
                <a:latin typeface="BIZ UDPゴシック" panose="020B0400000000000000" pitchFamily="50" charset="-128"/>
                <a:ea typeface="BIZ UDPゴシック" panose="020B0400000000000000" pitchFamily="50" charset="-128"/>
              </a:rPr>
              <a:t>1</a:t>
            </a:r>
            <a:r>
              <a:rPr kumimoji="1" lang="ja-JP" altLang="en-US" sz="1400" dirty="0">
                <a:solidFill>
                  <a:schemeClr val="tx1"/>
                </a:solidFill>
                <a:latin typeface="BIZ UDPゴシック" panose="020B0400000000000000" pitchFamily="50" charset="-128"/>
                <a:ea typeface="BIZ UDPゴシック" panose="020B0400000000000000" pitchFamily="50" charset="-128"/>
              </a:rPr>
              <a:t>月</a:t>
            </a:r>
            <a:r>
              <a:rPr kumimoji="1" lang="en-US" altLang="ja-JP" sz="1400" dirty="0">
                <a:solidFill>
                  <a:schemeClr val="tx1"/>
                </a:solidFill>
                <a:latin typeface="BIZ UDPゴシック" panose="020B0400000000000000" pitchFamily="50" charset="-128"/>
                <a:ea typeface="BIZ UDPゴシック" panose="020B0400000000000000" pitchFamily="50" charset="-128"/>
              </a:rPr>
              <a:t>21</a:t>
            </a:r>
            <a:r>
              <a:rPr kumimoji="1" lang="ja-JP" altLang="en-US" sz="1400" dirty="0">
                <a:solidFill>
                  <a:schemeClr val="tx1"/>
                </a:solidFill>
                <a:latin typeface="BIZ UDPゴシック" panose="020B0400000000000000" pitchFamily="50" charset="-128"/>
                <a:ea typeface="BIZ UDPゴシック" panose="020B0400000000000000" pitchFamily="50" charset="-128"/>
              </a:rPr>
              <a:t>日（火）</a:t>
            </a:r>
            <a:r>
              <a:rPr kumimoji="1" lang="en-US" altLang="ja-JP" sz="1400" dirty="0">
                <a:latin typeface="BIZ UDPゴシック" panose="020B0400000000000000" pitchFamily="50" charset="-128"/>
                <a:ea typeface="BIZ UDPゴシック" panose="020B0400000000000000" pitchFamily="50" charset="-128"/>
              </a:rPr>
              <a:t>13</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30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16</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00</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latin typeface="BIZ UDPゴシック" panose="020B0400000000000000" pitchFamily="50" charset="-128"/>
                <a:ea typeface="BIZ UDPゴシック" panose="020B0400000000000000" pitchFamily="50" charset="-128"/>
              </a:rPr>
              <a:t>🥒会場：大宮ソニックシティ４</a:t>
            </a:r>
            <a:r>
              <a:rPr kumimoji="1" lang="en-US" altLang="ja-JP" sz="1400" dirty="0">
                <a:latin typeface="BIZ UDPゴシック" panose="020B0400000000000000" pitchFamily="50" charset="-128"/>
                <a:ea typeface="BIZ UDPゴシック" panose="020B0400000000000000" pitchFamily="50" charset="-128"/>
              </a:rPr>
              <a:t>F</a:t>
            </a:r>
            <a:r>
              <a:rPr kumimoji="1" lang="ja-JP" altLang="en-US" sz="1400" dirty="0">
                <a:latin typeface="BIZ UDPゴシック" panose="020B0400000000000000" pitchFamily="50" charset="-128"/>
                <a:ea typeface="BIZ UDPゴシック" panose="020B0400000000000000" pitchFamily="50" charset="-128"/>
              </a:rPr>
              <a:t>市民ホール</a:t>
            </a:r>
            <a:r>
              <a:rPr kumimoji="1" lang="en-US" altLang="ja-JP" sz="1400" dirty="0">
                <a:latin typeface="BIZ UDPゴシック" panose="020B0400000000000000" pitchFamily="50" charset="-128"/>
                <a:ea typeface="BIZ UDPゴシック" panose="020B0400000000000000" pitchFamily="50" charset="-128"/>
              </a:rPr>
              <a:t>401</a:t>
            </a:r>
          </a:p>
          <a:p>
            <a:pPr>
              <a:lnSpc>
                <a:spcPts val="1800"/>
              </a:lnSpc>
            </a:pPr>
            <a:r>
              <a:rPr kumimoji="1" lang="ja-JP" altLang="en-US" sz="1400" dirty="0">
                <a:latin typeface="BIZ UDPゴシック" panose="020B0400000000000000" pitchFamily="50" charset="-128"/>
                <a:ea typeface="BIZ UDPゴシック" panose="020B0400000000000000" pitchFamily="50" charset="-128"/>
              </a:rPr>
              <a:t>🍅定員：</a:t>
            </a:r>
            <a:r>
              <a:rPr kumimoji="1" lang="en-US" altLang="ja-JP" sz="1400" dirty="0">
                <a:latin typeface="BIZ UDPゴシック" panose="020B0400000000000000" pitchFamily="50" charset="-128"/>
                <a:ea typeface="BIZ UDPゴシック" panose="020B0400000000000000" pitchFamily="50" charset="-128"/>
              </a:rPr>
              <a:t>40</a:t>
            </a:r>
            <a:r>
              <a:rPr kumimoji="1" lang="ja-JP" altLang="en-US" sz="1400" dirty="0">
                <a:latin typeface="BIZ UDPゴシック" panose="020B0400000000000000" pitchFamily="50" charset="-128"/>
                <a:ea typeface="BIZ UDPゴシック" panose="020B0400000000000000" pitchFamily="50" charset="-128"/>
              </a:rPr>
              <a:t>名</a:t>
            </a:r>
            <a:endParaRPr kumimoji="1" lang="en-US" altLang="ja-JP" sz="1400" dirty="0">
              <a:latin typeface="BIZ UDPゴシック" panose="020B0400000000000000" pitchFamily="50" charset="-128"/>
              <a:ea typeface="BIZ UDPゴシック" panose="020B0400000000000000" pitchFamily="50" charset="-128"/>
            </a:endParaRPr>
          </a:p>
          <a:p>
            <a:pPr>
              <a:lnSpc>
                <a:spcPts val="1800"/>
              </a:lnSpc>
            </a:pPr>
            <a:r>
              <a:rPr lang="ja-JP" altLang="en-US" sz="1400" dirty="0">
                <a:latin typeface="BIZ UDPゴシック" panose="020B0400000000000000" pitchFamily="50" charset="-128"/>
                <a:ea typeface="BIZ UDPゴシック" panose="020B0400000000000000" pitchFamily="50" charset="-128"/>
              </a:rPr>
              <a:t>🍆参加費：無料（会員限定）</a:t>
            </a:r>
          </a:p>
        </p:txBody>
      </p:sp>
      <p:pic>
        <p:nvPicPr>
          <p:cNvPr id="12" name="図 11">
            <a:extLst>
              <a:ext uri="{FF2B5EF4-FFF2-40B4-BE49-F238E27FC236}">
                <a16:creationId xmlns:a16="http://schemas.microsoft.com/office/drawing/2014/main" id="{C5DE8C81-A020-5AC8-4B2E-EEBD64CF52B5}"/>
              </a:ext>
            </a:extLst>
          </p:cNvPr>
          <p:cNvPicPr>
            <a:picLocks noChangeAspect="1"/>
          </p:cNvPicPr>
          <p:nvPr/>
        </p:nvPicPr>
        <p:blipFill>
          <a:blip r:embed="rId8"/>
          <a:stretch>
            <a:fillRect/>
          </a:stretch>
        </p:blipFill>
        <p:spPr>
          <a:xfrm>
            <a:off x="4803172" y="1872305"/>
            <a:ext cx="2012750" cy="1146815"/>
          </a:xfrm>
          <a:prstGeom prst="rect">
            <a:avLst/>
          </a:prstGeom>
        </p:spPr>
      </p:pic>
      <p:sp>
        <p:nvSpPr>
          <p:cNvPr id="2" name="テキスト ボックス 2">
            <a:extLst>
              <a:ext uri="{FF2B5EF4-FFF2-40B4-BE49-F238E27FC236}">
                <a16:creationId xmlns:a16="http://schemas.microsoft.com/office/drawing/2014/main" id="{B2E3F5A2-CEC6-488C-4CC5-C26712C2410F}"/>
              </a:ext>
            </a:extLst>
          </p:cNvPr>
          <p:cNvSpPr txBox="1">
            <a:spLocks noChangeArrowheads="1"/>
          </p:cNvSpPr>
          <p:nvPr/>
        </p:nvSpPr>
        <p:spPr bwMode="auto">
          <a:xfrm>
            <a:off x="230527" y="8601196"/>
            <a:ext cx="7098619" cy="921519"/>
          </a:xfrm>
          <a:prstGeom prst="rect">
            <a:avLst/>
          </a:prstGeom>
          <a:noFill/>
          <a:ln w="9525">
            <a:noFill/>
            <a:miter lim="800000"/>
            <a:headEnd/>
            <a:tailEnd/>
          </a:ln>
        </p:spPr>
        <p:txBody>
          <a:bodyPr rot="0" vert="horz" wrap="square" lIns="91440" tIns="45720" rIns="91440" bIns="45720" anchor="t" anchorCtr="0">
            <a:noAutofit/>
          </a:bodyPr>
          <a:lstStyle/>
          <a:p>
            <a:pPr indent="152400">
              <a:lnSpc>
                <a:spcPts val="1300"/>
              </a:lnSpc>
              <a:spcAft>
                <a:spcPts val="1000"/>
              </a:spcAft>
            </a:pPr>
            <a:r>
              <a:rPr lang="en-US" sz="1200" b="1" u="sng" dirty="0">
                <a:effectLst/>
                <a:latin typeface="BIZ UDPゴシック" panose="020B0400000000000000" pitchFamily="50" charset="-128"/>
                <a:ea typeface="FZShuTi"/>
                <a:cs typeface="Meiryo UI" panose="020B0604030504040204" pitchFamily="50" charset="-128"/>
              </a:rPr>
              <a:t>FAX 048-641-0924</a:t>
            </a:r>
            <a:r>
              <a:rPr lang="en-US" sz="900" dirty="0">
                <a:effectLst/>
                <a:latin typeface="BIZ UDPゴシック" panose="020B0400000000000000" pitchFamily="50" charset="-128"/>
                <a:ea typeface="FZShuTi"/>
                <a:cs typeface="Meiryo UI" panose="020B0604030504040204" pitchFamily="50" charset="-128"/>
              </a:rPr>
              <a:t>(</a:t>
            </a:r>
            <a:r>
              <a:rPr lang="ja-JP" sz="900" dirty="0">
                <a:effectLst/>
                <a:latin typeface="Garamond" panose="02020404030301010803" pitchFamily="18" charset="0"/>
                <a:ea typeface="BIZ UDPゴシック" panose="020B0400000000000000" pitchFamily="50" charset="-128"/>
                <a:cs typeface="Meiryo UI" panose="020B0604030504040204" pitchFamily="50" charset="-128"/>
              </a:rPr>
              <a:t>埼玉県経営者協会宛</a:t>
            </a:r>
            <a:r>
              <a:rPr lang="en-US" altLang="ja-JP" sz="900" dirty="0">
                <a:effectLst/>
                <a:latin typeface="Garamond" panose="02020404030301010803" pitchFamily="18" charset="0"/>
                <a:ea typeface="BIZ UDPゴシック" panose="020B0400000000000000" pitchFamily="50" charset="-128"/>
                <a:cs typeface="Meiryo UI" panose="020B0604030504040204" pitchFamily="50" charset="-128"/>
              </a:rPr>
              <a:t>/</a:t>
            </a:r>
            <a:r>
              <a:rPr lang="ja-JP" altLang="en-US" sz="1200" b="1" dirty="0">
                <a:effectLst/>
                <a:latin typeface="Garamond" panose="02020404030301010803" pitchFamily="18" charset="0"/>
                <a:ea typeface="BIZ UDPゴシック" panose="020B0400000000000000" pitchFamily="50" charset="-128"/>
                <a:cs typeface="Meiryo UI" panose="020B0604030504040204" pitchFamily="50" charset="-128"/>
              </a:rPr>
              <a:t>本件担当　坂倉</a:t>
            </a:r>
            <a:r>
              <a:rPr lang="en-US" sz="900" dirty="0">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dirty="0">
                <a:effectLst/>
                <a:latin typeface="BIZ UDPゴシック" panose="020B0400000000000000" pitchFamily="50" charset="-128"/>
                <a:ea typeface="FZShuTi"/>
                <a:cs typeface="Meiryo UI" panose="020B0604030504040204" pitchFamily="50" charset="-128"/>
              </a:rPr>
              <a:t>   </a:t>
            </a: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申込締切：</a:t>
            </a:r>
            <a:r>
              <a:rPr lang="en-US" altLang="ja-JP" sz="1050" u="sng" dirty="0">
                <a:latin typeface="Garamond" panose="02020404030301010803" pitchFamily="18" charset="0"/>
                <a:ea typeface="BIZ UDPゴシック" panose="020B0400000000000000" pitchFamily="50" charset="-128"/>
                <a:cs typeface="Meiryo UI" panose="020B0604030504040204" pitchFamily="50" charset="-128"/>
              </a:rPr>
              <a:t>2025</a:t>
            </a:r>
            <a:r>
              <a:rPr lang="ja-JP" altLang="en-US" sz="1050" u="sng" dirty="0">
                <a:latin typeface="Garamond" panose="02020404030301010803" pitchFamily="18" charset="0"/>
                <a:ea typeface="BIZ UDPゴシック" panose="020B0400000000000000" pitchFamily="50" charset="-128"/>
                <a:cs typeface="Meiryo UI" panose="020B0604030504040204" pitchFamily="50" charset="-128"/>
              </a:rPr>
              <a:t>年</a:t>
            </a:r>
            <a:r>
              <a:rPr lang="en-US" altLang="ja-JP" sz="1050" u="sng" dirty="0">
                <a:latin typeface="Garamond" panose="02020404030301010803" pitchFamily="18" charset="0"/>
                <a:ea typeface="BIZ UDPゴシック" panose="020B0400000000000000" pitchFamily="50" charset="-128"/>
                <a:cs typeface="Meiryo UI" panose="020B0604030504040204" pitchFamily="50" charset="-128"/>
              </a:rPr>
              <a:t>1</a:t>
            </a:r>
            <a:r>
              <a:rPr lang="ja-JP" altLang="en-US" sz="1050" u="sng" dirty="0">
                <a:latin typeface="Garamond" panose="02020404030301010803" pitchFamily="18" charset="0"/>
                <a:ea typeface="BIZ UDPゴシック" panose="020B0400000000000000" pitchFamily="50" charset="-128"/>
                <a:cs typeface="Meiryo UI" panose="020B0604030504040204" pitchFamily="50" charset="-128"/>
              </a:rPr>
              <a:t>月</a:t>
            </a:r>
            <a:r>
              <a:rPr lang="en-US" altLang="ja-JP" sz="1050" u="sng" dirty="0">
                <a:latin typeface="Garamond" panose="02020404030301010803" pitchFamily="18" charset="0"/>
                <a:ea typeface="BIZ UDPゴシック" panose="020B0400000000000000" pitchFamily="50" charset="-128"/>
                <a:cs typeface="Meiryo UI" panose="020B0604030504040204" pitchFamily="50" charset="-128"/>
              </a:rPr>
              <a:t>14</a:t>
            </a:r>
            <a:r>
              <a:rPr lang="ja-JP" altLang="en-US" sz="1050" u="sng" dirty="0">
                <a:latin typeface="Garamond" panose="02020404030301010803" pitchFamily="18" charset="0"/>
                <a:ea typeface="BIZ UDPゴシック" panose="020B0400000000000000" pitchFamily="50" charset="-128"/>
                <a:cs typeface="Meiryo UI" panose="020B0604030504040204" pitchFamily="50" charset="-128"/>
              </a:rPr>
              <a:t>日（火）</a:t>
            </a:r>
            <a:endParaRPr lang="ja-JP" sz="1100" dirty="0">
              <a:effectLst/>
              <a:latin typeface="Garamond" panose="02020404030301010803" pitchFamily="18" charset="0"/>
              <a:ea typeface="FZShuTi"/>
              <a:cs typeface="Times New Roman" panose="02020603050405020304" pitchFamily="18" charset="0"/>
            </a:endParaRPr>
          </a:p>
          <a:p>
            <a:pPr algn="ctr">
              <a:lnSpc>
                <a:spcPct val="115000"/>
              </a:lnSpc>
              <a:spcAft>
                <a:spcPts val="1000"/>
              </a:spcAft>
            </a:pP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　令和</a:t>
            </a:r>
            <a:r>
              <a:rPr lang="ja-JP" altLang="en-US" sz="1400" b="1" dirty="0">
                <a:latin typeface="Garamond" panose="02020404030301010803" pitchFamily="18" charset="0"/>
                <a:ea typeface="BIZ UDPゴシック" panose="020B0400000000000000" pitchFamily="50" charset="-128"/>
                <a:cs typeface="Meiryo UI" panose="020B0604030504040204" pitchFamily="50" charset="-128"/>
              </a:rPr>
              <a:t>６</a:t>
            </a: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年度</a:t>
            </a:r>
            <a:r>
              <a:rPr lang="ja-JP" altLang="en-US" sz="1400" b="1" dirty="0">
                <a:effectLst/>
                <a:latin typeface="Garamond" panose="02020404030301010803" pitchFamily="18" charset="0"/>
                <a:ea typeface="BIZ UDPゴシック" panose="020B0400000000000000" pitchFamily="50" charset="-128"/>
                <a:cs typeface="Meiryo UI" panose="020B0604030504040204" pitchFamily="50" charset="-128"/>
              </a:rPr>
              <a:t>第８回特別セミナー </a:t>
            </a: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a:t>
            </a:r>
            <a:r>
              <a:rPr lang="ja-JP" altLang="en-US" sz="1400" b="1" dirty="0">
                <a:effectLst/>
                <a:latin typeface="Garamond" panose="02020404030301010803" pitchFamily="18" charset="0"/>
                <a:ea typeface="BIZ UDPゴシック" panose="020B0400000000000000" pitchFamily="50" charset="-128"/>
                <a:cs typeface="Meiryo UI" panose="020B0604030504040204" pitchFamily="50" charset="-128"/>
              </a:rPr>
              <a:t>企業による農業参入セミナー</a:t>
            </a: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　参加申込書</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貴社名</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u="sng" dirty="0">
                <a:latin typeface="Garamond" panose="02020404030301010803" pitchFamily="18" charset="0"/>
                <a:ea typeface="BIZ UDPゴシック" panose="020B0400000000000000" pitchFamily="50" charset="-128"/>
                <a:cs typeface="Meiryo UI" panose="020B0604030504040204" pitchFamily="50" charset="-128"/>
              </a:rPr>
              <a:t>TEL</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solidFill>
                  <a:srgbClr val="FFFFFF"/>
                </a:solidFill>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endParaRPr lang="ja-JP" sz="1100" dirty="0">
              <a:effectLst/>
              <a:latin typeface="Garamond" panose="02020404030301010803" pitchFamily="18" charset="0"/>
              <a:ea typeface="FZShuTi"/>
              <a:cs typeface="Times New Roman" panose="02020603050405020304" pitchFamily="18" charset="0"/>
            </a:endParaRPr>
          </a:p>
        </p:txBody>
      </p:sp>
      <p:graphicFrame>
        <p:nvGraphicFramePr>
          <p:cNvPr id="7" name="表 6">
            <a:extLst>
              <a:ext uri="{FF2B5EF4-FFF2-40B4-BE49-F238E27FC236}">
                <a16:creationId xmlns:a16="http://schemas.microsoft.com/office/drawing/2014/main" id="{508618E5-BAA9-D528-8986-4829A6F80BE1}"/>
              </a:ext>
            </a:extLst>
          </p:cNvPr>
          <p:cNvGraphicFramePr>
            <a:graphicFrameLocks noGrp="1"/>
          </p:cNvGraphicFramePr>
          <p:nvPr>
            <p:extLst>
              <p:ext uri="{D42A27DB-BD31-4B8C-83A1-F6EECF244321}">
                <p14:modId xmlns:p14="http://schemas.microsoft.com/office/powerpoint/2010/main" val="3264516659"/>
              </p:ext>
            </p:extLst>
          </p:nvPr>
        </p:nvGraphicFramePr>
        <p:xfrm>
          <a:off x="892341" y="9522715"/>
          <a:ext cx="5250771" cy="1064152"/>
        </p:xfrm>
        <a:graphic>
          <a:graphicData uri="http://schemas.openxmlformats.org/drawingml/2006/table">
            <a:tbl>
              <a:tblPr firstRow="1" firstCol="1" bandRow="1"/>
              <a:tblGrid>
                <a:gridCol w="1395028">
                  <a:extLst>
                    <a:ext uri="{9D8B030D-6E8A-4147-A177-3AD203B41FA5}">
                      <a16:colId xmlns:a16="http://schemas.microsoft.com/office/drawing/2014/main" val="1029392001"/>
                    </a:ext>
                  </a:extLst>
                </a:gridCol>
                <a:gridCol w="1630747">
                  <a:extLst>
                    <a:ext uri="{9D8B030D-6E8A-4147-A177-3AD203B41FA5}">
                      <a16:colId xmlns:a16="http://schemas.microsoft.com/office/drawing/2014/main" val="1635490441"/>
                    </a:ext>
                  </a:extLst>
                </a:gridCol>
                <a:gridCol w="2224996">
                  <a:extLst>
                    <a:ext uri="{9D8B030D-6E8A-4147-A177-3AD203B41FA5}">
                      <a16:colId xmlns:a16="http://schemas.microsoft.com/office/drawing/2014/main" val="4139808933"/>
                    </a:ext>
                  </a:extLst>
                </a:gridCol>
              </a:tblGrid>
              <a:tr h="363704">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所属・役職名</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altLang="en-US" sz="1050" dirty="0">
                          <a:effectLst/>
                          <a:latin typeface="Garamond" panose="02020404030301010803" pitchFamily="18" charset="0"/>
                          <a:ea typeface="BIZ UDPゴシック" panose="020B0400000000000000" pitchFamily="50" charset="-128"/>
                          <a:cs typeface="Meiryo UI" panose="020B0604030504040204" pitchFamily="50" charset="-128"/>
                        </a:rPr>
                        <a:t>ご</a:t>
                      </a: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参加者氏名</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メールアドレス</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570942"/>
                  </a:ext>
                </a:extLst>
              </a:tr>
              <a:tr h="361428">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18544"/>
                  </a:ext>
                </a:extLst>
              </a:tr>
              <a:tr h="339020">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867669"/>
                  </a:ext>
                </a:extLst>
              </a:tr>
            </a:tbl>
          </a:graphicData>
        </a:graphic>
      </p:graphicFrame>
      <p:pic>
        <p:nvPicPr>
          <p:cNvPr id="13" name="図 12">
            <a:extLst>
              <a:ext uri="{FF2B5EF4-FFF2-40B4-BE49-F238E27FC236}">
                <a16:creationId xmlns:a16="http://schemas.microsoft.com/office/drawing/2014/main" id="{5B9EB904-D0D3-EB84-D726-4368792F166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82352" y="7196527"/>
            <a:ext cx="921519" cy="921519"/>
          </a:xfrm>
          <a:prstGeom prst="rect">
            <a:avLst/>
          </a:prstGeom>
        </p:spPr>
      </p:pic>
    </p:spTree>
    <p:extLst>
      <p:ext uri="{BB962C8B-B14F-4D97-AF65-F5344CB8AC3E}">
        <p14:creationId xmlns:p14="http://schemas.microsoft.com/office/powerpoint/2010/main" val="4275183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1190</TotalTime>
  <Words>380</Words>
  <Application>Microsoft Office PowerPoint</Application>
  <PresentationFormat>ユーザー設定</PresentationFormat>
  <Paragraphs>47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Arial</vt:lpstr>
      <vt:lpstr>Calibri</vt:lpstr>
      <vt:lpstr>Calibri Light</vt:lpstr>
      <vt:lpstr>Garamond</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60</cp:revision>
  <cp:lastPrinted>2024-10-21T05:25:34Z</cp:lastPrinted>
  <dcterms:created xsi:type="dcterms:W3CDTF">2022-11-17T00:39:13Z</dcterms:created>
  <dcterms:modified xsi:type="dcterms:W3CDTF">2024-10-21T05:26:53Z</dcterms:modified>
</cp:coreProperties>
</file>